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90" r:id="rId2"/>
    <p:sldId id="288" r:id="rId3"/>
    <p:sldId id="289" r:id="rId4"/>
    <p:sldId id="276" r:id="rId5"/>
    <p:sldId id="267" r:id="rId6"/>
    <p:sldId id="275" r:id="rId7"/>
    <p:sldId id="259" r:id="rId8"/>
    <p:sldId id="268" r:id="rId9"/>
    <p:sldId id="269" r:id="rId10"/>
    <p:sldId id="261" r:id="rId11"/>
    <p:sldId id="286" r:id="rId12"/>
    <p:sldId id="283" r:id="rId13"/>
    <p:sldId id="284" r:id="rId14"/>
    <p:sldId id="280" r:id="rId15"/>
    <p:sldId id="285" r:id="rId16"/>
    <p:sldId id="281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0033"/>
    <a:srgbClr val="FF6600"/>
    <a:srgbClr val="996600"/>
    <a:srgbClr val="D6A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19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41D64-225B-4DBF-8AC8-3F86541AFACB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>
        <a:scene3d>
          <a:camera prst="orthographicFront">
            <a:rot lat="210000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FE4B9163-D2B1-4498-8D09-575CA5D9FA52}">
      <dgm:prSet phldrT="[Text]"/>
      <dgm:spPr>
        <a:ln>
          <a:noFill/>
        </a:ln>
        <a:effectLst>
          <a:glow rad="228600">
            <a:srgbClr val="990033">
              <a:alpha val="40000"/>
            </a:srgbClr>
          </a:glow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prstTxWarp prst="textWave2">
            <a:avLst/>
          </a:prstTxWarp>
        </a:bodyPr>
        <a:lstStyle/>
        <a:p>
          <a:pPr algn="ctr"/>
          <a:r>
            <a:rPr lang="bn-BD" u="sng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u="sng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B79722-75D9-4A0E-B0FB-B1F5024D6239}" type="par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03F871-AB9D-4E84-9C68-0F91BCBBC565}" type="sibTrans" cxnId="{8D8D0EDB-0095-4DBD-AA0B-A1F832631BA9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0A848-8561-44E6-9DB3-4B1A945A4B46}" type="pres">
      <dgm:prSet presAssocID="{BA241D64-225B-4DBF-8AC8-3F86541AFA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11516-EC24-44FD-885B-2F1A223AFD91}" type="pres">
      <dgm:prSet presAssocID="{FE4B9163-D2B1-4498-8D09-575CA5D9FA52}" presName="comp" presStyleCnt="0"/>
      <dgm:spPr/>
    </dgm:pt>
    <dgm:pt modelId="{FA77338C-7A5E-40A0-9B8C-8B9D13690F99}" type="pres">
      <dgm:prSet presAssocID="{FE4B9163-D2B1-4498-8D09-575CA5D9FA52}" presName="box" presStyleLbl="node1" presStyleIdx="0" presStyleCnt="1" custLinFactNeighborY="-730"/>
      <dgm:spPr/>
      <dgm:t>
        <a:bodyPr/>
        <a:lstStyle/>
        <a:p>
          <a:endParaRPr lang="en-US"/>
        </a:p>
      </dgm:t>
    </dgm:pt>
    <dgm:pt modelId="{0C746D36-45E4-4BA9-9CF4-00DC31D6C7E6}" type="pres">
      <dgm:prSet presAssocID="{FE4B9163-D2B1-4498-8D09-575CA5D9FA52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27E4E476-6A25-4A0A-A47A-FEEA28CFF62F}" type="pres">
      <dgm:prSet presAssocID="{FE4B9163-D2B1-4498-8D09-575CA5D9FA5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F0ADA9-F2DA-4342-B4BF-F23663B0DC8E}" type="presOf" srcId="{FE4B9163-D2B1-4498-8D09-575CA5D9FA52}" destId="{27E4E476-6A25-4A0A-A47A-FEEA28CFF62F}" srcOrd="1" destOrd="0" presId="urn:microsoft.com/office/officeart/2005/8/layout/vList4"/>
    <dgm:cxn modelId="{726C505D-CB12-4279-A1BD-B6B92FAD0F07}" type="presOf" srcId="{BA241D64-225B-4DBF-8AC8-3F86541AFACB}" destId="{29A0A848-8561-44E6-9DB3-4B1A945A4B46}" srcOrd="0" destOrd="0" presId="urn:microsoft.com/office/officeart/2005/8/layout/vList4"/>
    <dgm:cxn modelId="{5814CD4B-67EA-4DC9-93C7-3ECEC58AB2DC}" type="presOf" srcId="{FE4B9163-D2B1-4498-8D09-575CA5D9FA52}" destId="{FA77338C-7A5E-40A0-9B8C-8B9D13690F99}" srcOrd="0" destOrd="0" presId="urn:microsoft.com/office/officeart/2005/8/layout/vList4"/>
    <dgm:cxn modelId="{8D8D0EDB-0095-4DBD-AA0B-A1F832631BA9}" srcId="{BA241D64-225B-4DBF-8AC8-3F86541AFACB}" destId="{FE4B9163-D2B1-4498-8D09-575CA5D9FA52}" srcOrd="0" destOrd="0" parTransId="{CCB79722-75D9-4A0E-B0FB-B1F5024D6239}" sibTransId="{0C03F871-AB9D-4E84-9C68-0F91BCBBC565}"/>
    <dgm:cxn modelId="{A76E31B5-EC0F-4869-9D63-445838C3261C}" type="presParOf" srcId="{29A0A848-8561-44E6-9DB3-4B1A945A4B46}" destId="{C3E11516-EC24-44FD-885B-2F1A223AFD91}" srcOrd="0" destOrd="0" presId="urn:microsoft.com/office/officeart/2005/8/layout/vList4"/>
    <dgm:cxn modelId="{CA6BB545-426B-4B8E-9F7D-FE5437453973}" type="presParOf" srcId="{C3E11516-EC24-44FD-885B-2F1A223AFD91}" destId="{FA77338C-7A5E-40A0-9B8C-8B9D13690F99}" srcOrd="0" destOrd="0" presId="urn:microsoft.com/office/officeart/2005/8/layout/vList4"/>
    <dgm:cxn modelId="{8FDC473E-A5E2-4330-91A4-55B577B2C042}" type="presParOf" srcId="{C3E11516-EC24-44FD-885B-2F1A223AFD91}" destId="{0C746D36-45E4-4BA9-9CF4-00DC31D6C7E6}" srcOrd="1" destOrd="0" presId="urn:microsoft.com/office/officeart/2005/8/layout/vList4"/>
    <dgm:cxn modelId="{5DE9E603-9A6E-40DE-9DA8-0898CCC9740C}" type="presParOf" srcId="{C3E11516-EC24-44FD-885B-2F1A223AFD91}" destId="{27E4E476-6A25-4A0A-A47A-FEEA28CFF62F}" srcOrd="2" destOrd="0" presId="urn:microsoft.com/office/officeart/2005/8/layout/vList4"/>
  </dgm:cxnLst>
  <dgm:bg>
    <a:effectLst>
      <a:glow rad="101600">
        <a:srgbClr val="990033">
          <a:alpha val="60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338C-7A5E-40A0-9B8C-8B9D13690F99}">
      <dsp:nvSpPr>
        <dsp:cNvPr id="0" name=""/>
        <dsp:cNvSpPr/>
      </dsp:nvSpPr>
      <dsp:spPr>
        <a:xfrm>
          <a:off x="0" y="0"/>
          <a:ext cx="6999790" cy="280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glow rad="228600">
            <a:srgbClr val="990033">
              <a:alpha val="40000"/>
            </a:srgb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2100000" lon="0" rev="0"/>
          </a:camera>
          <a:lightRig rig="threePt" dir="t"/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prstTxWarp prst="textWave2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u="sng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সরল সমীকরণ </a:t>
          </a:r>
          <a:endParaRPr lang="en-US" sz="6500" u="sng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0594" y="0"/>
        <a:ext cx="5319195" cy="2806362"/>
      </dsp:txXfrm>
    </dsp:sp>
    <dsp:sp modelId="{0C746D36-45E4-4BA9-9CF4-00DC31D6C7E6}">
      <dsp:nvSpPr>
        <dsp:cNvPr id="0" name=""/>
        <dsp:cNvSpPr/>
      </dsp:nvSpPr>
      <dsp:spPr>
        <a:xfrm>
          <a:off x="280636" y="280636"/>
          <a:ext cx="1399958" cy="2245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00206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C84524-A7B1-45C7-AA54-C2395030FDF3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653A69-4167-4A02-9FE2-2FABA7AD2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09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ECEB4E-5C9B-40FA-9E3F-43FF72801C1C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2E6AE3-9046-4E6F-8060-DD57BDB5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8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381A1-E039-4CE3-92AF-F02E10A2BF3F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3118BC-F343-4190-9F2D-B4C6045F982D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5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F80E1E-A0BB-42CC-9725-98FCF5FD9211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38C371-5734-448A-9099-D6F655F8AAA3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6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5C23CF-FED1-46B7-A80A-EB47E0C6FD65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D7FFC-B30B-4B0A-AB76-92A4BCDC237F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3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DB3458-9B35-4B2E-B267-A6B75D3235F5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EE894-644C-44CC-AAA3-53EB7BBF389C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9882D-834D-4ECE-B7A0-12BF3EA3F1C4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7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0D70B-1BCF-409D-B642-0CA407718536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87A57-B5E8-4992-B13A-81C77BF4B47D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9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707B9-ADCB-4AC1-B5A7-01D00E303C7A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05DB1-92A7-471D-B53C-B4AFC086F3C3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0B9614-B92F-44DF-A051-85A5C8ADDC9B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261942-D893-4ABA-9767-5F91CBB7F65D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2EA6EA-17F8-45C6-9BEE-2FB41A6365E4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9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D06539-02EA-4B3C-A663-CD27FBD127EE}" type="datetime12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10:28 AM BiploB 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59AAD-465B-491D-86CE-15367E00A4E3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6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  <a:prstGeom prst="rect">
            <a:avLst/>
          </a:prstGeo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E481545-5815-4670-BB07-21E097871772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6F36D8-34BD-4936-86E1-D45F431E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EBA8-06F0-4E07-A156-846F56F8E7C8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A359A0-D20B-42D0-9E62-6EC0DBBF3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5B6E-9CBD-4835-8C09-A8463C8BEB0D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B201EF-061E-4F80-B1F2-EC77B084A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4D2-6FFE-437F-BD7E-47D7CE7245CF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985C4-1BEC-4FB8-B965-497A0E262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0C8196-2D2D-4F0B-BA43-3759D8F4C232}" type="datetime12">
              <a:rPr lang="en-US"/>
              <a:pPr>
                <a:defRPr/>
              </a:pPr>
              <a:t>10:28 AM BiploB </a:t>
            </a:fld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3188" y="5211763"/>
            <a:ext cx="1584325" cy="2286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F9AC3-9AF1-48C5-B702-C9F47A239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29D5-395B-4CC9-AF01-83A9C1CE8D44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B425BE-25B0-41DB-B0DF-CDC1F1D0E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1565-EF82-4D0C-BDDB-55F93DAF116C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6E0B74-9EF7-4F70-83E3-943471EE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31520"/>
            <a:ext cx="76809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EE67-5987-407D-A243-95A7D92D0F5F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F73589-C146-49E1-B44F-4B0A341C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1A89-28B6-41DF-8D30-453D4936D502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4BF8B7-DDB6-47CF-872B-21E14DCF8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1B95-CE0E-4210-9D89-B934FD7C7415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FA94C5-304A-4AF0-8185-C54CDE7B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F3190F5A-EA16-4428-BCBA-C1FC84A3AFD3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kern="1200"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as-IN"/>
              <a:t>ডিজিটাল কনটেন্ট  প্রতিযোগিতা-২০১৪ 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FA345A7-04EE-4586-8098-ACD44D7A5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50" y="6362700"/>
            <a:ext cx="679450" cy="233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489401-C0BE-4092-A392-00A4B05DA10B}" type="datetime12">
              <a:rPr lang="en-US"/>
              <a:pPr>
                <a:defRPr/>
              </a:pPr>
              <a:t>10:28 AM BiploB </a:t>
            </a:fld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91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04801" y="304800"/>
            <a:ext cx="8458200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9600" y="609600"/>
            <a:ext cx="7848600" cy="56388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4" y="370637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3627558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765" y="3852554"/>
            <a:ext cx="379703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908" y="1516084"/>
            <a:ext cx="4399745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97" y="1525647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57" y="1540086"/>
            <a:ext cx="1269843" cy="18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9" y="4129"/>
            <a:ext cx="45585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91" y="0"/>
            <a:ext cx="4597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3789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8802 -0.00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" y="152400"/>
            <a:ext cx="8801100" cy="685800"/>
            <a:chOff x="190500" y="152400"/>
            <a:chExt cx="8801100" cy="685800"/>
          </a:xfrm>
        </p:grpSpPr>
        <p:pic>
          <p:nvPicPr>
            <p:cNvPr id="30722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190500" y="152400"/>
              <a:ext cx="88423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3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8107363" y="152400"/>
              <a:ext cx="8842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>
              <a:fillRect/>
            </a:stretch>
          </p:blipFill>
          <p:spPr bwMode="auto">
            <a:xfrm>
              <a:off x="2178050" y="228600"/>
              <a:ext cx="49212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73318" y="2716242"/>
            <a:ext cx="623416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2x+3=5 </a:t>
            </a:r>
            <a:r>
              <a:rPr lang="bn-BD" sz="4400" b="1" dirty="0">
                <a:ln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সরল সমীকরণ ।  </a:t>
            </a:r>
            <a:endParaRPr lang="en-US" sz="4400" b="1" dirty="0">
              <a:ln/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070" y="3690554"/>
            <a:ext cx="534793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চলক কোনটি ?  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539" y="4541756"/>
            <a:ext cx="593237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চলকের ঘাত কত  ?   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1620" y="5322452"/>
            <a:ext cx="593237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বাম ও ডান পক্ষ লিখ ।  </a:t>
            </a:r>
            <a:endParaRPr lang="en-US" sz="36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415" y="1043657"/>
            <a:ext cx="4021144" cy="1008403"/>
          </a:xfrm>
          <a:prstGeom prst="rect">
            <a:avLst/>
          </a:prstGeom>
          <a:noFill/>
        </p:spPr>
        <p:txBody>
          <a:bodyPr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" y="152400"/>
            <a:ext cx="8801100" cy="685800"/>
            <a:chOff x="190500" y="152400"/>
            <a:chExt cx="8801100" cy="68580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190500" y="152400"/>
              <a:ext cx="88423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8107363" y="152400"/>
              <a:ext cx="88423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>
              <a:fillRect/>
            </a:stretch>
          </p:blipFill>
          <p:spPr bwMode="auto">
            <a:xfrm>
              <a:off x="2178050" y="228600"/>
              <a:ext cx="49212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74738" y="1551709"/>
            <a:ext cx="725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x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068" y="2438400"/>
            <a:ext cx="558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সমীকরণটির চলকের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bn-IN" sz="4400" smtClean="0">
                <a:solidFill>
                  <a:schemeClr val="accent4">
                    <a:lumMod val="75000"/>
                  </a:schemeClr>
                </a:solidFill>
                <a:latin typeface="[z] Arista Light" panose="02000506000000020004" pitchFamily="2" charset="0"/>
                <a:cs typeface="NikoshBAN" panose="02000000000000000000" pitchFamily="2" charset="0"/>
              </a:rPr>
              <a:t> 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[z] Arista Light" panose="02000506000000020004" pitchFamily="2" charset="0"/>
                <a:cs typeface="NikoshBAN" panose="02000000000000000000" pitchFamily="2" charset="0"/>
              </a:rPr>
              <a:t>1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[z] Arista Light" panose="02000506000000020004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868" y="3366655"/>
            <a:ext cx="637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সমীকরণটির বামপক্ষ = </a:t>
            </a:r>
            <a:r>
              <a:rPr lang="en-US" sz="4000" b="1" dirty="0" smtClean="0">
                <a:ln/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2x+3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সমীকরণটির ডানপক্ষ = </a:t>
            </a:r>
            <a:r>
              <a:rPr lang="en-US" sz="4000" b="1" dirty="0" smtClean="0">
                <a:ln/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4000" b="1" dirty="0" smtClean="0">
                <a:ln/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488" y="1141413"/>
            <a:ext cx="2890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5y - 2 = 3y + 8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4788" y="1843088"/>
            <a:ext cx="46942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– 2 + 2 = 3y + 8 + 2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34088" y="195103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উভয়পক্ষে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 যোগ করে ] 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788" y="2433638"/>
            <a:ext cx="31480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 = 3y + 10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4788" y="3019425"/>
            <a:ext cx="439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5y -3y = 3y + 10 -3y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72175" y="3224213"/>
            <a:ext cx="306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উভয়পক্ষে থেকে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3y </a:t>
            </a:r>
            <a:r>
              <a:rPr lang="bn-BD" sz="2000">
                <a:latin typeface="Times New Roman" panose="02020603050405020304" pitchFamily="18" charset="0"/>
                <a:cs typeface="Times New Roman" panose="02020603050405020304" pitchFamily="18" charset="0"/>
              </a:rPr>
              <a:t>বিয়োগ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  করে ] 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4788" y="3630613"/>
            <a:ext cx="26495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2y  =  10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2953" y="4240811"/>
            <a:ext cx="2649073" cy="990592"/>
          </a:xfrm>
          <a:prstGeom prst="rect">
            <a:avLst/>
          </a:prstGeom>
          <a:blipFill rotWithShape="0">
            <a:blip r:embed="rId3"/>
            <a:stretch>
              <a:fillRect l="-8525" b="-203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84838" y="4584700"/>
            <a:ext cx="3414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উভয়পক্ষকে </a:t>
            </a:r>
            <a:r>
              <a:rPr lang="en-US" sz="240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>
                <a:latin typeface="Times New Roman" panose="02020603050405020304" pitchFamily="18" charset="0"/>
                <a:cs typeface="Times New Roman" panose="02020603050405020304" pitchFamily="18" charset="0"/>
              </a:rPr>
              <a:t>দ্বারা ভাগ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করে ]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1288" y="5264150"/>
            <a:ext cx="26495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y 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438" y="6027738"/>
            <a:ext cx="3668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সমীকরণটির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84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938" y="1179513"/>
            <a:ext cx="19875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 ক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2038" y="712788"/>
            <a:ext cx="757872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5y - 2 = 3y + 8  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450" y="1425575"/>
            <a:ext cx="2705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L.H.S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5y - 2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5800" y="2465388"/>
            <a:ext cx="1819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800" y="3074988"/>
            <a:ext cx="18192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5800" y="4414838"/>
            <a:ext cx="1885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5 + 8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800" y="4999038"/>
            <a:ext cx="18145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 + 8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800" y="5584825"/>
            <a:ext cx="1130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5800" y="1938338"/>
            <a:ext cx="1819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5 - 2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450" y="3800475"/>
            <a:ext cx="30353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R.H.S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3y + 8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0550" y="6149975"/>
            <a:ext cx="31369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L.H.S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R.H.S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006600"/>
            <a:ext cx="247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বসিয়ে ]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525963"/>
            <a:ext cx="24749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বসিয়ে ]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0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076450" y="157163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6065" y="2987765"/>
            <a:ext cx="641644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 ও সমাধানের শুদ্ধি পরীক্ষা কর</a:t>
            </a:r>
            <a:r>
              <a:rPr lang="bn-IN" sz="32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০১টি </a:t>
            </a:r>
            <a:r>
              <a:rPr lang="bn-BD" sz="3200" b="1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422" y="3885362"/>
            <a:ext cx="29779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x + 2 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422" y="4844515"/>
            <a:ext cx="29779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x </a:t>
            </a:r>
            <a:r>
              <a:rPr lang="bn-BD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7961" y="5742112"/>
            <a:ext cx="4211047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bn-BD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2x </a:t>
            </a:r>
            <a:r>
              <a:rPr lang="bn-BD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422" y="1263352"/>
            <a:ext cx="4481941" cy="904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u="sng" dirty="0">
                <a:ln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5400" b="1" u="sng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847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775" y="2579688"/>
            <a:ext cx="7531100" cy="604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669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2p +1=5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47647" y="4021373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65863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P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47647" y="5307310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p+1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2p+1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3x+1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9163" y="2589213"/>
            <a:ext cx="7904162" cy="590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8669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3x +1=7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বামপক্ষ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65863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47647" y="402137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65863" y="4021371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47647" y="530730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7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3613" y="2574925"/>
            <a:ext cx="7859712" cy="6048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8669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 2p +1=5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</a:t>
            </a:r>
            <a:r>
              <a:rPr lang="bn-BD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বীজ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2901" y="913923"/>
            <a:ext cx="3439671" cy="1246778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939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0" name="Picture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1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1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193" y="2610674"/>
            <a:ext cx="842356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>
                  <a:solidFill>
                    <a:srgbClr val="663300"/>
                  </a:solidFill>
                </a:ln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7x – 2 = x + 16 </a:t>
            </a:r>
            <a:r>
              <a:rPr lang="bn-IN" sz="4800" b="1" dirty="0" smtClean="0">
                <a:ln>
                  <a:solidFill>
                    <a:srgbClr val="663300"/>
                  </a:solidFill>
                </a:ln>
                <a:solidFill>
                  <a:srgbClr val="99003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সরল সমীকরণ  </a:t>
            </a:r>
            <a:endParaRPr lang="bn-BD" sz="4800" b="1" dirty="0">
              <a:ln>
                <a:solidFill>
                  <a:srgbClr val="663300"/>
                </a:solidFill>
              </a:ln>
              <a:solidFill>
                <a:srgbClr val="99003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425" y="838785"/>
            <a:ext cx="3790596" cy="1370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919" y="3560618"/>
            <a:ext cx="8217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ক.  সমীকরণটির বামপক্ষ ও ডানপক্ষ লিখ ।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খ.  সমীকরণটি সমাধান কর  । 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গ.  প্রমাণ কর যে, সমীকরণটির মূল সমীকরণটিকে সিদ্ধ করে 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" y="0"/>
            <a:ext cx="9144000" cy="6857999"/>
          </a:xfrm>
          <a:prstGeom prst="bevel">
            <a:avLst>
              <a:gd name="adj" fmla="val 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6" y="381000"/>
            <a:ext cx="8408587" cy="60960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683513" y="3021290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8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760629" y="3012741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8625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8761" y="3022378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8625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5877" y="1461354"/>
            <a:ext cx="4524681" cy="1685077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1035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035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57342" y="3021290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625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97" y="4037255"/>
            <a:ext cx="2057405" cy="1636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6" y="4027618"/>
            <a:ext cx="2057405" cy="1636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9" y="4656860"/>
            <a:ext cx="877132" cy="6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2169" y="2233248"/>
            <a:ext cx="5850886" cy="3183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92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92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692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দোস্তগীর_বিপ্লব</a:t>
            </a:r>
            <a:r>
              <a:rPr lang="en-US" sz="3692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92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এস</a:t>
            </a:r>
            <a:r>
              <a:rPr lang="en-US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(অনার্স) এম</a:t>
            </a:r>
            <a:r>
              <a:rPr lang="en-US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sz="2585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58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323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954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54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954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চাপোড়</a:t>
            </a:r>
            <a:r>
              <a:rPr lang="en-US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পার্ব্বতীপুর</a:t>
            </a:r>
            <a:r>
              <a:rPr lang="en-US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954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54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954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954" b="1" dirty="0" err="1" smtClean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রাণীশংকৈল</a:t>
            </a:r>
            <a:r>
              <a:rPr lang="en-US" sz="2954" b="1" dirty="0" smtClean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54" b="1" dirty="0" err="1" smtClean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2954" b="1" dirty="0" smtClean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BD" sz="3692" b="1" dirty="0">
              <a:ln w="11430">
                <a:solidFill>
                  <a:srgbClr val="990033"/>
                </a:solidFill>
              </a:ln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585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</a:t>
            </a:r>
            <a:r>
              <a:rPr lang="en-US" sz="2585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৬১৭০৭৩৭৮ </a:t>
            </a:r>
            <a:endParaRPr lang="bn-BD" sz="2215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dostagirg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  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667000" y="685800"/>
            <a:ext cx="3810000" cy="1195754"/>
          </a:xfrm>
          <a:prstGeom prst="cloud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92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92" b="1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2261977"/>
            <a:ext cx="2743200" cy="2888370"/>
          </a:xfrm>
          <a:prstGeom prst="ellipse">
            <a:avLst/>
          </a:prstGeom>
          <a:ln w="28575">
            <a:solidFill>
              <a:srgbClr val="FF00FF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4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83687" y="269098"/>
            <a:ext cx="4413738" cy="1406769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85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316174" y="2022760"/>
            <a:ext cx="6719454" cy="46274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bn-IN" sz="6600" b="1" dirty="0" smtClean="0">
                <a:ln w="11430">
                  <a:solidFill>
                    <a:srgbClr val="990033"/>
                  </a:solidFill>
                </a:ln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 </a:t>
            </a:r>
            <a:endParaRPr lang="bn-BD" sz="6600" b="1" dirty="0">
              <a:ln w="11430">
                <a:solidFill>
                  <a:srgbClr val="990033"/>
                </a:solidFill>
              </a:ln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endParaRPr lang="bn-BD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n w="11430">
                  <a:solidFill>
                    <a:srgbClr val="990033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সরল সমীকরণ </a:t>
            </a:r>
            <a:endParaRPr lang="bn-BD" sz="5400" b="1" dirty="0">
              <a:ln w="11430">
                <a:solidFill>
                  <a:srgbClr val="990033"/>
                </a:solidFill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253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1273903" y="1231558"/>
            <a:ext cx="6703695" cy="1895474"/>
          </a:xfrm>
          <a:prstGeom prst="cloudCallout">
            <a:avLst>
              <a:gd name="adj1" fmla="val -3704"/>
              <a:gd name="adj2" fmla="val 96621"/>
            </a:avLst>
          </a:prstGeom>
          <a:solidFill>
            <a:srgbClr val="0070C0">
              <a:alpha val="1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05627"/>
              </p:ext>
            </p:extLst>
          </p:nvPr>
        </p:nvGraphicFramePr>
        <p:xfrm>
          <a:off x="2521526" y="2752292"/>
          <a:ext cx="3214255" cy="271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1526" y="2752292"/>
                        <a:ext cx="3214255" cy="271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4" name="Group 1"/>
          <p:cNvGrpSpPr>
            <a:grpSpLocks/>
          </p:cNvGrpSpPr>
          <p:nvPr/>
        </p:nvGrpSpPr>
        <p:grpSpPr bwMode="auto">
          <a:xfrm>
            <a:off x="171450" y="150813"/>
            <a:ext cx="8802688" cy="685800"/>
            <a:chOff x="171955" y="150422"/>
            <a:chExt cx="8802531" cy="686387"/>
          </a:xfrm>
        </p:grpSpPr>
        <p:pic>
          <p:nvPicPr>
            <p:cNvPr id="24585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171955" y="150422"/>
              <a:ext cx="884859" cy="68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13" b="71371"/>
            <a:stretch>
              <a:fillRect/>
            </a:stretch>
          </p:blipFill>
          <p:spPr bwMode="auto">
            <a:xfrm>
              <a:off x="8089627" y="150422"/>
              <a:ext cx="884859" cy="68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>
              <a:fillRect/>
            </a:stretch>
          </p:blipFill>
          <p:spPr bwMode="auto">
            <a:xfrm>
              <a:off x="2159473" y="226625"/>
              <a:ext cx="4921623" cy="61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528750" y="2809932"/>
            <a:ext cx="57797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8056" y="2763766"/>
            <a:ext cx="2248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7564" y="4093655"/>
            <a:ext cx="63158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4281" y="4038059"/>
            <a:ext cx="2248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6187" y="4043191"/>
            <a:ext cx="2248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003" y="1218638"/>
            <a:ext cx="455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সমীকরণ দুটি লক্ষ্য কর </a:t>
            </a:r>
            <a:endParaRPr lang="en-US" sz="48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46039924"/>
              </p:ext>
            </p:extLst>
          </p:nvPr>
        </p:nvGraphicFramePr>
        <p:xfrm>
          <a:off x="1465337" y="2576946"/>
          <a:ext cx="6999790" cy="280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9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8950" y="1905000"/>
            <a:ext cx="8216900" cy="1371600"/>
            <a:chOff x="489216" y="1905000"/>
            <a:chExt cx="8216153" cy="1061836"/>
          </a:xfrm>
        </p:grpSpPr>
        <p:sp>
          <p:nvSpPr>
            <p:cNvPr id="8" name="Rounded Rectangle 7"/>
            <p:cNvSpPr/>
            <p:nvPr/>
          </p:nvSpPr>
          <p:spPr>
            <a:xfrm>
              <a:off x="489216" y="1905000"/>
              <a:ext cx="1369360" cy="1036078"/>
            </a:xfrm>
            <a:prstGeom prst="roundRect">
              <a:avLst>
                <a:gd name="adj" fmla="val 31274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940737" y="1930758"/>
              <a:ext cx="6764632" cy="1036078"/>
            </a:xfrm>
            <a:custGeom>
              <a:avLst/>
              <a:gdLst>
                <a:gd name="connsiteX0" fmla="*/ 0 w 5019040"/>
                <a:gd name="connsiteY0" fmla="*/ 169367 h 1016000"/>
                <a:gd name="connsiteX1" fmla="*/ 169367 w 5019040"/>
                <a:gd name="connsiteY1" fmla="*/ 0 h 1016000"/>
                <a:gd name="connsiteX2" fmla="*/ 4849673 w 5019040"/>
                <a:gd name="connsiteY2" fmla="*/ 0 h 1016000"/>
                <a:gd name="connsiteX3" fmla="*/ 5019040 w 5019040"/>
                <a:gd name="connsiteY3" fmla="*/ 169367 h 1016000"/>
                <a:gd name="connsiteX4" fmla="*/ 5019040 w 5019040"/>
                <a:gd name="connsiteY4" fmla="*/ 846633 h 1016000"/>
                <a:gd name="connsiteX5" fmla="*/ 4849673 w 5019040"/>
                <a:gd name="connsiteY5" fmla="*/ 1016000 h 1016000"/>
                <a:gd name="connsiteX6" fmla="*/ 169367 w 5019040"/>
                <a:gd name="connsiteY6" fmla="*/ 1016000 h 1016000"/>
                <a:gd name="connsiteX7" fmla="*/ 0 w 5019040"/>
                <a:gd name="connsiteY7" fmla="*/ 846633 h 1016000"/>
                <a:gd name="connsiteX8" fmla="*/ 0 w 5019040"/>
                <a:gd name="connsiteY8" fmla="*/ 169367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040" h="1016000">
                  <a:moveTo>
                    <a:pt x="0" y="169367"/>
                  </a:moveTo>
                  <a:cubicBezTo>
                    <a:pt x="0" y="75828"/>
                    <a:pt x="75828" y="0"/>
                    <a:pt x="169367" y="0"/>
                  </a:cubicBezTo>
                  <a:lnTo>
                    <a:pt x="4849673" y="0"/>
                  </a:lnTo>
                  <a:cubicBezTo>
                    <a:pt x="4943212" y="0"/>
                    <a:pt x="5019040" y="75828"/>
                    <a:pt x="5019040" y="169367"/>
                  </a:cubicBezTo>
                  <a:lnTo>
                    <a:pt x="5019040" y="846633"/>
                  </a:lnTo>
                  <a:cubicBezTo>
                    <a:pt x="5019040" y="940172"/>
                    <a:pt x="4943212" y="1016000"/>
                    <a:pt x="4849673" y="1016000"/>
                  </a:cubicBezTo>
                  <a:lnTo>
                    <a:pt x="169367" y="1016000"/>
                  </a:lnTo>
                  <a:cubicBezTo>
                    <a:pt x="75828" y="1016000"/>
                    <a:pt x="0" y="940172"/>
                    <a:pt x="0" y="846633"/>
                  </a:cubicBezTo>
                  <a:lnTo>
                    <a:pt x="0" y="16936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/>
                </a:gs>
              </a:gsLst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640080" rIns="0" bIns="0" spcCol="127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সরল</a:t>
              </a:r>
              <a:r>
                <a:rPr lang="en-US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সমীকরণ</a:t>
              </a:r>
              <a:r>
                <a:rPr lang="en-US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কী তা </a:t>
              </a:r>
              <a:r>
                <a:rPr lang="en-US" sz="40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 ।  </a:t>
              </a:r>
              <a:endPara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b="1" dirty="0">
                  <a:ln/>
                  <a:solidFill>
                    <a:schemeClr val="tx1"/>
                  </a:solidFill>
                </a:rPr>
                <a:t> </a:t>
              </a:r>
              <a:endParaRPr lang="en-US" sz="4000" b="1" dirty="0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8950" y="3524250"/>
            <a:ext cx="8216900" cy="1371600"/>
            <a:chOff x="489215" y="2978502"/>
            <a:chExt cx="8216154" cy="1172905"/>
          </a:xfrm>
        </p:grpSpPr>
        <p:sp>
          <p:nvSpPr>
            <p:cNvPr id="10" name="Rounded Rectangle 9"/>
            <p:cNvSpPr/>
            <p:nvPr/>
          </p:nvSpPr>
          <p:spPr>
            <a:xfrm>
              <a:off x="489215" y="2978502"/>
              <a:ext cx="1369359" cy="1135478"/>
            </a:xfrm>
            <a:prstGeom prst="roundRect">
              <a:avLst>
                <a:gd name="adj" fmla="val 39467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940737" y="2978503"/>
              <a:ext cx="6764632" cy="1172904"/>
            </a:xfrm>
            <a:custGeom>
              <a:avLst/>
              <a:gdLst>
                <a:gd name="connsiteX0" fmla="*/ 0 w 5019040"/>
                <a:gd name="connsiteY0" fmla="*/ 169367 h 1016000"/>
                <a:gd name="connsiteX1" fmla="*/ 169367 w 5019040"/>
                <a:gd name="connsiteY1" fmla="*/ 0 h 1016000"/>
                <a:gd name="connsiteX2" fmla="*/ 4849673 w 5019040"/>
                <a:gd name="connsiteY2" fmla="*/ 0 h 1016000"/>
                <a:gd name="connsiteX3" fmla="*/ 5019040 w 5019040"/>
                <a:gd name="connsiteY3" fmla="*/ 169367 h 1016000"/>
                <a:gd name="connsiteX4" fmla="*/ 5019040 w 5019040"/>
                <a:gd name="connsiteY4" fmla="*/ 846633 h 1016000"/>
                <a:gd name="connsiteX5" fmla="*/ 4849673 w 5019040"/>
                <a:gd name="connsiteY5" fmla="*/ 1016000 h 1016000"/>
                <a:gd name="connsiteX6" fmla="*/ 169367 w 5019040"/>
                <a:gd name="connsiteY6" fmla="*/ 1016000 h 1016000"/>
                <a:gd name="connsiteX7" fmla="*/ 0 w 5019040"/>
                <a:gd name="connsiteY7" fmla="*/ 846633 h 1016000"/>
                <a:gd name="connsiteX8" fmla="*/ 0 w 5019040"/>
                <a:gd name="connsiteY8" fmla="*/ 169367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040" h="1016000">
                  <a:moveTo>
                    <a:pt x="0" y="169367"/>
                  </a:moveTo>
                  <a:cubicBezTo>
                    <a:pt x="0" y="75828"/>
                    <a:pt x="75828" y="0"/>
                    <a:pt x="169367" y="0"/>
                  </a:cubicBezTo>
                  <a:lnTo>
                    <a:pt x="4849673" y="0"/>
                  </a:lnTo>
                  <a:cubicBezTo>
                    <a:pt x="4943212" y="0"/>
                    <a:pt x="5019040" y="75828"/>
                    <a:pt x="5019040" y="169367"/>
                  </a:cubicBezTo>
                  <a:lnTo>
                    <a:pt x="5019040" y="846633"/>
                  </a:lnTo>
                  <a:cubicBezTo>
                    <a:pt x="5019040" y="940172"/>
                    <a:pt x="4943212" y="1016000"/>
                    <a:pt x="4849673" y="1016000"/>
                  </a:cubicBezTo>
                  <a:lnTo>
                    <a:pt x="169367" y="1016000"/>
                  </a:lnTo>
                  <a:cubicBezTo>
                    <a:pt x="75828" y="1016000"/>
                    <a:pt x="0" y="940172"/>
                    <a:pt x="0" y="846633"/>
                  </a:cubicBezTo>
                  <a:lnTo>
                    <a:pt x="0" y="16936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914400" rIns="0" bIns="27719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সমীকর</a:t>
              </a:r>
              <a:r>
                <a:rPr lang="en-US" sz="40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ণের</a:t>
              </a:r>
              <a:r>
                <a:rPr lang="en-US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ঘাত , </a:t>
              </a:r>
              <a:r>
                <a:rPr lang="en-US" sz="40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বামপক্ষ</a:t>
              </a:r>
              <a:r>
                <a:rPr lang="en-US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ডানপক্ষ</a:t>
              </a:r>
              <a:r>
                <a:rPr lang="bn-BD" sz="40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চলক সনাক্ত করতে পারবে । </a:t>
              </a:r>
              <a:endPara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8950" y="5224463"/>
            <a:ext cx="8216900" cy="1371600"/>
            <a:chOff x="489215" y="4192470"/>
            <a:chExt cx="8216154" cy="1176600"/>
          </a:xfrm>
        </p:grpSpPr>
        <p:sp>
          <p:nvSpPr>
            <p:cNvPr id="15" name="Rounded Rectangle 14"/>
            <p:cNvSpPr/>
            <p:nvPr/>
          </p:nvSpPr>
          <p:spPr>
            <a:xfrm>
              <a:off x="489215" y="4239516"/>
              <a:ext cx="1369359" cy="1116107"/>
            </a:xfrm>
            <a:prstGeom prst="roundRect">
              <a:avLst>
                <a:gd name="adj" fmla="val 39467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940737" y="4192470"/>
              <a:ext cx="6764632" cy="1176600"/>
            </a:xfrm>
            <a:custGeom>
              <a:avLst/>
              <a:gdLst>
                <a:gd name="connsiteX0" fmla="*/ 0 w 5019040"/>
                <a:gd name="connsiteY0" fmla="*/ 169367 h 1016000"/>
                <a:gd name="connsiteX1" fmla="*/ 169367 w 5019040"/>
                <a:gd name="connsiteY1" fmla="*/ 0 h 1016000"/>
                <a:gd name="connsiteX2" fmla="*/ 4849673 w 5019040"/>
                <a:gd name="connsiteY2" fmla="*/ 0 h 1016000"/>
                <a:gd name="connsiteX3" fmla="*/ 5019040 w 5019040"/>
                <a:gd name="connsiteY3" fmla="*/ 169367 h 1016000"/>
                <a:gd name="connsiteX4" fmla="*/ 5019040 w 5019040"/>
                <a:gd name="connsiteY4" fmla="*/ 846633 h 1016000"/>
                <a:gd name="connsiteX5" fmla="*/ 4849673 w 5019040"/>
                <a:gd name="connsiteY5" fmla="*/ 1016000 h 1016000"/>
                <a:gd name="connsiteX6" fmla="*/ 169367 w 5019040"/>
                <a:gd name="connsiteY6" fmla="*/ 1016000 h 1016000"/>
                <a:gd name="connsiteX7" fmla="*/ 0 w 5019040"/>
                <a:gd name="connsiteY7" fmla="*/ 846633 h 1016000"/>
                <a:gd name="connsiteX8" fmla="*/ 0 w 5019040"/>
                <a:gd name="connsiteY8" fmla="*/ 169367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9040" h="1016000">
                  <a:moveTo>
                    <a:pt x="0" y="169367"/>
                  </a:moveTo>
                  <a:cubicBezTo>
                    <a:pt x="0" y="75828"/>
                    <a:pt x="75828" y="0"/>
                    <a:pt x="169367" y="0"/>
                  </a:cubicBezTo>
                  <a:lnTo>
                    <a:pt x="4849673" y="0"/>
                  </a:lnTo>
                  <a:cubicBezTo>
                    <a:pt x="4943212" y="0"/>
                    <a:pt x="5019040" y="75828"/>
                    <a:pt x="5019040" y="169367"/>
                  </a:cubicBezTo>
                  <a:lnTo>
                    <a:pt x="5019040" y="846633"/>
                  </a:lnTo>
                  <a:cubicBezTo>
                    <a:pt x="5019040" y="940172"/>
                    <a:pt x="4943212" y="1016000"/>
                    <a:pt x="4849673" y="1016000"/>
                  </a:cubicBezTo>
                  <a:lnTo>
                    <a:pt x="169367" y="1016000"/>
                  </a:lnTo>
                  <a:cubicBezTo>
                    <a:pt x="75828" y="1016000"/>
                    <a:pt x="0" y="940172"/>
                    <a:pt x="0" y="846633"/>
                  </a:cubicBezTo>
                  <a:lnTo>
                    <a:pt x="0" y="1693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822960" rIns="0" bIns="277190" spcCol="127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সমীকরণের সমাধান </a:t>
              </a:r>
              <a:r>
                <a:rPr lang="en-US" sz="40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শুদ্ধিপরীক্ষা</a:t>
              </a:r>
              <a:r>
                <a:rPr lang="en-US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 ।  </a:t>
              </a:r>
              <a:endPara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n/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6"/>
          <p:cNvSpPr txBox="1">
            <a:spLocks/>
          </p:cNvSpPr>
          <p:nvPr/>
        </p:nvSpPr>
        <p:spPr>
          <a:xfrm>
            <a:off x="236503" y="236173"/>
            <a:ext cx="7953815" cy="1668827"/>
          </a:xfrm>
          <a:prstGeom prst="rect">
            <a:avLst/>
          </a:prstGeom>
        </p:spPr>
        <p:txBody>
          <a:bodyPr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1892" y="1206658"/>
            <a:ext cx="4307235" cy="923330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013" y="2489273"/>
            <a:ext cx="7829779" cy="1754326"/>
          </a:xfrm>
          <a:prstGeom prst="rect">
            <a:avLst/>
          </a:prstGeom>
          <a:ln>
            <a:noFill/>
          </a:ln>
          <a:effectLst>
            <a:glow rad="2286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 কাকে বলে ? এককভাবে চিন্তা করে খাতায় লিখ ।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13" y="4970886"/>
            <a:ext cx="7811298" cy="1446550"/>
          </a:xfrm>
          <a:prstGeom prst="rect">
            <a:avLst/>
          </a:prstGeom>
          <a:ln>
            <a:noFill/>
          </a:ln>
          <a:effectLst>
            <a:glow rad="139700">
              <a:srgbClr val="FF6600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রাশি বা চলকের একঘাতবিশিষ্ট  সমীকরণকে সরল  সমীকরণ বলে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423" y="3344608"/>
            <a:ext cx="560120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01763" y="3344863"/>
            <a:ext cx="3490912" cy="2847975"/>
            <a:chOff x="1401106" y="3344608"/>
            <a:chExt cx="3491990" cy="2848146"/>
          </a:xfrm>
        </p:grpSpPr>
        <p:sp>
          <p:nvSpPr>
            <p:cNvPr id="6" name="Oval Callout 5"/>
            <p:cNvSpPr/>
            <p:nvPr/>
          </p:nvSpPr>
          <p:spPr>
            <a:xfrm>
              <a:off x="1401106" y="3344608"/>
              <a:ext cx="3491990" cy="1295313"/>
            </a:xfrm>
            <a:prstGeom prst="wedgeEllipseCallout">
              <a:avLst>
                <a:gd name="adj1" fmla="val -33436"/>
                <a:gd name="adj2" fmla="val 120363"/>
              </a:avLst>
            </a:pr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1106" y="5546602"/>
              <a:ext cx="1513354" cy="6461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পক্ষ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26113" y="3351213"/>
            <a:ext cx="2273300" cy="2693987"/>
            <a:chOff x="5725798" y="3351041"/>
            <a:chExt cx="2273834" cy="2694468"/>
          </a:xfrm>
        </p:grpSpPr>
        <p:sp>
          <p:nvSpPr>
            <p:cNvPr id="7" name="Oval Callout 6"/>
            <p:cNvSpPr/>
            <p:nvPr/>
          </p:nvSpPr>
          <p:spPr>
            <a:xfrm>
              <a:off x="5725798" y="3351041"/>
              <a:ext cx="1364284" cy="1187461"/>
            </a:xfrm>
            <a:prstGeom prst="wedgeEllipseCallout">
              <a:avLst>
                <a:gd name="adj1" fmla="val 69847"/>
                <a:gd name="adj2" fmla="val 127937"/>
              </a:avLst>
            </a:prstGeom>
            <a:noFill/>
            <a:ln w="3810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6389" y="5399282"/>
              <a:ext cx="1513243" cy="646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 পক্ষ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10755" y="1934662"/>
            <a:ext cx="5379327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বামপক্ষ ও ডানপক্ষ -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80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177800" y="152400"/>
            <a:ext cx="884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3" b="71371"/>
          <a:stretch>
            <a:fillRect/>
          </a:stretch>
        </p:blipFill>
        <p:spPr bwMode="auto">
          <a:xfrm>
            <a:off x="8094663" y="152400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>
            <a:fillRect/>
          </a:stretch>
        </p:blipFill>
        <p:spPr bwMode="auto">
          <a:xfrm>
            <a:off x="2165350" y="228600"/>
            <a:ext cx="492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1381</TotalTime>
  <Words>510</Words>
  <Application>Microsoft Office PowerPoint</Application>
  <PresentationFormat>On-screen Show (4:3)</PresentationFormat>
  <Paragraphs>122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[z] Arista Light</vt:lpstr>
      <vt:lpstr>Calibri</vt:lpstr>
      <vt:lpstr>Century Gothic</vt:lpstr>
      <vt:lpstr>Garamond</vt:lpstr>
      <vt:lpstr>Nikosh</vt:lpstr>
      <vt:lpstr>NikoshBAN</vt:lpstr>
      <vt:lpstr>Symbol</vt:lpstr>
      <vt:lpstr>Times New Roman</vt:lpstr>
      <vt:lpstr>Vrinda</vt:lpstr>
      <vt:lpstr>Wingdings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BiploB</cp:lastModifiedBy>
  <cp:revision>251</cp:revision>
  <dcterms:created xsi:type="dcterms:W3CDTF">2014-03-28T15:54:32Z</dcterms:created>
  <dcterms:modified xsi:type="dcterms:W3CDTF">2015-11-18T04:28:53Z</dcterms:modified>
</cp:coreProperties>
</file>